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57" r:id="rId3"/>
    <p:sldId id="334" r:id="rId4"/>
    <p:sldId id="375" r:id="rId5"/>
    <p:sldId id="376" r:id="rId6"/>
    <p:sldId id="350" r:id="rId7"/>
    <p:sldId id="371" r:id="rId8"/>
    <p:sldId id="336" r:id="rId9"/>
    <p:sldId id="361" r:id="rId10"/>
    <p:sldId id="378" r:id="rId11"/>
    <p:sldId id="366" r:id="rId12"/>
    <p:sldId id="365" r:id="rId13"/>
    <p:sldId id="379" r:id="rId14"/>
    <p:sldId id="33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VNI-Times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VNI-Times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VNI-Times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VNI-Times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9900"/>
    <a:srgbClr val="000000"/>
    <a:srgbClr val="3366FF"/>
    <a:srgbClr val="FF0000"/>
    <a:srgbClr val="FF99CC"/>
    <a:srgbClr val="FF7C80"/>
    <a:srgbClr val="FFFF66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7" autoAdjust="0"/>
    <p:restoredTop sz="94662" autoAdjust="0"/>
  </p:normalViewPr>
  <p:slideViewPr>
    <p:cSldViewPr>
      <p:cViewPr>
        <p:scale>
          <a:sx n="60" d="100"/>
          <a:sy n="60" d="100"/>
        </p:scale>
        <p:origin x="-7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B6834-01C4-4CB6-A89E-54FFB5115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91DF8-7A27-4C29-925C-7A6184E4A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3998E-27F3-48B5-9839-0DA97C2FD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196BB-44A7-4CA2-B36F-616C42CFB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74D68-8B77-48CB-AD74-151F4BAA2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B256E-3327-435C-B26B-01250F145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CCB81-3098-441E-A9EE-DE4AC1A0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0EDA3-A971-46F9-8C9C-1EF7D599B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744B-A3D6-4F85-A2AA-23A427A46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CD23F-46D7-4FF7-AF4A-FD4892E9D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57868-CD47-456C-98EC-988BA2B3B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24E4D26-33BE-451D-8304-ED7B637E8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838200"/>
            <a:ext cx="6477000" cy="838200"/>
          </a:xfrm>
          <a:gradFill rotWithShape="1">
            <a:gsLst>
              <a:gs pos="0">
                <a:schemeClr val="hlink"/>
              </a:gs>
              <a:gs pos="50000">
                <a:schemeClr val="accent1"/>
              </a:gs>
              <a:gs pos="100000">
                <a:schemeClr val="hlink"/>
              </a:gs>
            </a:gsLst>
            <a:lin ang="5400000" scaled="1"/>
          </a:gradFill>
          <a:ln>
            <a:solidFill>
              <a:srgbClr val="0066FF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5050"/>
                </a:solidFill>
              </a:rPr>
              <a:t>KIỂM TRA BÀI CŨ</a:t>
            </a:r>
          </a:p>
        </p:txBody>
      </p:sp>
      <p:sp>
        <p:nvSpPr>
          <p:cNvPr id="111647" name="Text Box 31"/>
          <p:cNvSpPr txBox="1">
            <a:spLocks noChangeArrowheads="1"/>
          </p:cNvSpPr>
          <p:nvPr/>
        </p:nvSpPr>
        <p:spPr bwMode="auto">
          <a:xfrm>
            <a:off x="990600" y="3657600"/>
            <a:ext cx="723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</a:rPr>
              <a:t>Một học sinh nêu nội dung chính của bài</a:t>
            </a:r>
          </a:p>
        </p:txBody>
      </p:sp>
      <p:grpSp>
        <p:nvGrpSpPr>
          <p:cNvPr id="2052" name="Group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54" name="Group 33"/>
            <p:cNvGrpSpPr>
              <a:grpSpLocks/>
            </p:cNvGrpSpPr>
            <p:nvPr/>
          </p:nvGrpSpPr>
          <p:grpSpPr bwMode="auto">
            <a:xfrm>
              <a:off x="0" y="0"/>
              <a:ext cx="4854" cy="3265"/>
              <a:chOff x="158" y="164"/>
              <a:chExt cx="4854" cy="3265"/>
            </a:xfrm>
          </p:grpSpPr>
          <p:sp>
            <p:nvSpPr>
              <p:cNvPr id="2062" name="Line 34"/>
              <p:cNvSpPr>
                <a:spLocks noChangeShapeType="1"/>
              </p:cNvSpPr>
              <p:nvPr/>
            </p:nvSpPr>
            <p:spPr bwMode="auto">
              <a:xfrm flipH="1" flipV="1">
                <a:off x="249" y="254"/>
                <a:ext cx="4627" cy="0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Line 35"/>
              <p:cNvSpPr>
                <a:spLocks noChangeShapeType="1"/>
              </p:cNvSpPr>
              <p:nvPr/>
            </p:nvSpPr>
            <p:spPr bwMode="auto">
              <a:xfrm flipH="1" flipV="1">
                <a:off x="158" y="164"/>
                <a:ext cx="4854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Line 36"/>
              <p:cNvSpPr>
                <a:spLocks noChangeShapeType="1"/>
              </p:cNvSpPr>
              <p:nvPr/>
            </p:nvSpPr>
            <p:spPr bwMode="auto">
              <a:xfrm flipH="1">
                <a:off x="158" y="164"/>
                <a:ext cx="0" cy="3265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Line 37"/>
              <p:cNvSpPr>
                <a:spLocks noChangeShapeType="1"/>
              </p:cNvSpPr>
              <p:nvPr/>
            </p:nvSpPr>
            <p:spPr bwMode="auto">
              <a:xfrm flipH="1">
                <a:off x="249" y="254"/>
                <a:ext cx="0" cy="3085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5" name="Group 38"/>
            <p:cNvGrpSpPr>
              <a:grpSpLocks/>
            </p:cNvGrpSpPr>
            <p:nvPr/>
          </p:nvGrpSpPr>
          <p:grpSpPr bwMode="auto">
            <a:xfrm>
              <a:off x="906" y="1055"/>
              <a:ext cx="4854" cy="3265"/>
              <a:chOff x="748" y="845"/>
              <a:chExt cx="4854" cy="3265"/>
            </a:xfrm>
          </p:grpSpPr>
          <p:sp>
            <p:nvSpPr>
              <p:cNvPr id="2058" name="Line 39"/>
              <p:cNvSpPr>
                <a:spLocks noChangeShapeType="1"/>
              </p:cNvSpPr>
              <p:nvPr/>
            </p:nvSpPr>
            <p:spPr bwMode="auto">
              <a:xfrm>
                <a:off x="884" y="4020"/>
                <a:ext cx="4627" cy="0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" name="Line 40"/>
              <p:cNvSpPr>
                <a:spLocks noChangeShapeType="1"/>
              </p:cNvSpPr>
              <p:nvPr/>
            </p:nvSpPr>
            <p:spPr bwMode="auto">
              <a:xfrm>
                <a:off x="748" y="4110"/>
                <a:ext cx="4854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Line 41"/>
              <p:cNvSpPr>
                <a:spLocks noChangeShapeType="1"/>
              </p:cNvSpPr>
              <p:nvPr/>
            </p:nvSpPr>
            <p:spPr bwMode="auto">
              <a:xfrm flipV="1">
                <a:off x="5602" y="845"/>
                <a:ext cx="0" cy="3265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Line 42"/>
              <p:cNvSpPr>
                <a:spLocks noChangeShapeType="1"/>
              </p:cNvSpPr>
              <p:nvPr/>
            </p:nvSpPr>
            <p:spPr bwMode="auto">
              <a:xfrm flipV="1">
                <a:off x="5511" y="935"/>
                <a:ext cx="0" cy="3085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056" name="Picture 43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44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1661" name="Text Box 45"/>
          <p:cNvSpPr txBox="1">
            <a:spLocks noChangeArrowheads="1"/>
          </p:cNvSpPr>
          <p:nvPr/>
        </p:nvSpPr>
        <p:spPr bwMode="auto">
          <a:xfrm>
            <a:off x="990600" y="2133600"/>
            <a:ext cx="7315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Ba học sinh đọc đoạn đối thoại giữa Bác sĩ Ly và tên cướp theo cách phân vai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nimBg="1"/>
      <p:bldP spid="111647" grpId="0"/>
      <p:bldP spid="1116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60338"/>
            <a:ext cx="8458200" cy="1981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360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600" smtClean="0">
                <a:solidFill>
                  <a:srgbClr val="FF0000"/>
                </a:solidFill>
              </a:rPr>
              <a:t>Tập đọc</a:t>
            </a:r>
            <a:r>
              <a:rPr lang="en-US" smtClean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000" b="1" smtClean="0">
                <a:solidFill>
                  <a:srgbClr val="FF0000"/>
                </a:solidFill>
              </a:rPr>
              <a:t>Bài thơ về tiểu đội xe không kính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endParaRPr lang="en-US" smtClean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096000" y="22098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(Phạm Tiến Duật)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04800" y="2133600"/>
            <a:ext cx="2133600" cy="588963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Luyện đọc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895600" y="2819400"/>
            <a:ext cx="1828800" cy="588963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Arial" charset="0"/>
              </a:rPr>
              <a:t>Từ ngữ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257800" y="3352800"/>
            <a:ext cx="3124200" cy="588963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Arial" charset="0"/>
              </a:rPr>
              <a:t>Nội dung chính.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2667000" y="31242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4876800" y="3276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Text Box 13"/>
          <p:cNvSpPr txBox="1">
            <a:spLocks noChangeArrowheads="1"/>
          </p:cNvSpPr>
          <p:nvPr/>
        </p:nvSpPr>
        <p:spPr bwMode="auto">
          <a:xfrm>
            <a:off x="2819400" y="42672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Tiểu đội</a:t>
            </a:r>
          </a:p>
        </p:txBody>
      </p:sp>
      <p:sp>
        <p:nvSpPr>
          <p:cNvPr id="196622" name="Text Box 14"/>
          <p:cNvSpPr txBox="1">
            <a:spLocks noChangeArrowheads="1"/>
          </p:cNvSpPr>
          <p:nvPr/>
        </p:nvSpPr>
        <p:spPr bwMode="auto">
          <a:xfrm>
            <a:off x="5029200" y="4267200"/>
            <a:ext cx="3810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Ca ngợi tinh thần dũng cảm, lạc quan của các chiến sĩ lái xe trong kháng chiến chống Mỹ cứu nước.</a:t>
            </a:r>
          </a:p>
        </p:txBody>
      </p:sp>
      <p:sp>
        <p:nvSpPr>
          <p:cNvPr id="11276" name="Text Box 17"/>
          <p:cNvSpPr txBox="1">
            <a:spLocks noChangeArrowheads="1"/>
          </p:cNvSpPr>
          <p:nvPr/>
        </p:nvSpPr>
        <p:spPr bwMode="auto">
          <a:xfrm>
            <a:off x="0" y="52578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1277" name="Text Box 18"/>
          <p:cNvSpPr txBox="1">
            <a:spLocks noChangeArrowheads="1"/>
          </p:cNvSpPr>
          <p:nvPr/>
        </p:nvSpPr>
        <p:spPr bwMode="auto">
          <a:xfrm>
            <a:off x="0" y="5562600"/>
            <a:ext cx="2133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1278" name="Text Box 20"/>
          <p:cNvSpPr txBox="1">
            <a:spLocks noChangeArrowheads="1"/>
          </p:cNvSpPr>
          <p:nvPr/>
        </p:nvSpPr>
        <p:spPr bwMode="auto">
          <a:xfrm>
            <a:off x="7772400" y="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1279" name="Text Box 22"/>
          <p:cNvSpPr txBox="1">
            <a:spLocks noChangeArrowheads="1"/>
          </p:cNvSpPr>
          <p:nvPr/>
        </p:nvSpPr>
        <p:spPr bwMode="auto">
          <a:xfrm>
            <a:off x="7772400" y="609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grpSp>
        <p:nvGrpSpPr>
          <p:cNvPr id="11280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1283" name="Group 25"/>
            <p:cNvGrpSpPr>
              <a:grpSpLocks/>
            </p:cNvGrpSpPr>
            <p:nvPr/>
          </p:nvGrpSpPr>
          <p:grpSpPr bwMode="auto">
            <a:xfrm>
              <a:off x="0" y="0"/>
              <a:ext cx="4854" cy="3265"/>
              <a:chOff x="158" y="164"/>
              <a:chExt cx="4854" cy="3265"/>
            </a:xfrm>
          </p:grpSpPr>
          <p:sp>
            <p:nvSpPr>
              <p:cNvPr id="11291" name="Line 26"/>
              <p:cNvSpPr>
                <a:spLocks noChangeShapeType="1"/>
              </p:cNvSpPr>
              <p:nvPr/>
            </p:nvSpPr>
            <p:spPr bwMode="auto">
              <a:xfrm flipH="1" flipV="1">
                <a:off x="249" y="254"/>
                <a:ext cx="4627" cy="0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2" name="Line 27"/>
              <p:cNvSpPr>
                <a:spLocks noChangeShapeType="1"/>
              </p:cNvSpPr>
              <p:nvPr/>
            </p:nvSpPr>
            <p:spPr bwMode="auto">
              <a:xfrm flipH="1" flipV="1">
                <a:off x="158" y="164"/>
                <a:ext cx="4854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3" name="Line 28"/>
              <p:cNvSpPr>
                <a:spLocks noChangeShapeType="1"/>
              </p:cNvSpPr>
              <p:nvPr/>
            </p:nvSpPr>
            <p:spPr bwMode="auto">
              <a:xfrm flipH="1">
                <a:off x="158" y="164"/>
                <a:ext cx="0" cy="3265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" name="Line 29"/>
              <p:cNvSpPr>
                <a:spLocks noChangeShapeType="1"/>
              </p:cNvSpPr>
              <p:nvPr/>
            </p:nvSpPr>
            <p:spPr bwMode="auto">
              <a:xfrm flipH="1">
                <a:off x="249" y="254"/>
                <a:ext cx="0" cy="3085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84" name="Group 30"/>
            <p:cNvGrpSpPr>
              <a:grpSpLocks/>
            </p:cNvGrpSpPr>
            <p:nvPr/>
          </p:nvGrpSpPr>
          <p:grpSpPr bwMode="auto">
            <a:xfrm>
              <a:off x="906" y="1055"/>
              <a:ext cx="4854" cy="3265"/>
              <a:chOff x="748" y="845"/>
              <a:chExt cx="4854" cy="3265"/>
            </a:xfrm>
          </p:grpSpPr>
          <p:sp>
            <p:nvSpPr>
              <p:cNvPr id="11287" name="Line 31"/>
              <p:cNvSpPr>
                <a:spLocks noChangeShapeType="1"/>
              </p:cNvSpPr>
              <p:nvPr/>
            </p:nvSpPr>
            <p:spPr bwMode="auto">
              <a:xfrm>
                <a:off x="884" y="4020"/>
                <a:ext cx="4627" cy="0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8" name="Line 32"/>
              <p:cNvSpPr>
                <a:spLocks noChangeShapeType="1"/>
              </p:cNvSpPr>
              <p:nvPr/>
            </p:nvSpPr>
            <p:spPr bwMode="auto">
              <a:xfrm>
                <a:off x="748" y="4110"/>
                <a:ext cx="4854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9" name="Line 33"/>
              <p:cNvSpPr>
                <a:spLocks noChangeShapeType="1"/>
              </p:cNvSpPr>
              <p:nvPr/>
            </p:nvSpPr>
            <p:spPr bwMode="auto">
              <a:xfrm flipV="1">
                <a:off x="5602" y="845"/>
                <a:ext cx="0" cy="3265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0" name="Line 34"/>
              <p:cNvSpPr>
                <a:spLocks noChangeShapeType="1"/>
              </p:cNvSpPr>
              <p:nvPr/>
            </p:nvSpPr>
            <p:spPr bwMode="auto">
              <a:xfrm flipV="1">
                <a:off x="5511" y="935"/>
                <a:ext cx="0" cy="3085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1285" name="Picture 35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6" name="Picture 36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81" name="Text Box 38"/>
          <p:cNvSpPr txBox="1">
            <a:spLocks noChangeArrowheads="1"/>
          </p:cNvSpPr>
          <p:nvPr/>
        </p:nvSpPr>
        <p:spPr bwMode="auto">
          <a:xfrm>
            <a:off x="533400" y="2743200"/>
            <a:ext cx="20574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Bom giật,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bom rung,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Buồng lái,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Mưa xối,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Đột ngột</a:t>
            </a:r>
          </a:p>
        </p:txBody>
      </p:sp>
      <p:sp>
        <p:nvSpPr>
          <p:cNvPr id="11282" name="Text Box 39"/>
          <p:cNvSpPr txBox="1">
            <a:spLocks noChangeArrowheads="1"/>
          </p:cNvSpPr>
          <p:nvPr/>
        </p:nvSpPr>
        <p:spPr bwMode="auto">
          <a:xfrm>
            <a:off x="2819400" y="3657600"/>
            <a:ext cx="175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Kính vỡ</a:t>
            </a:r>
            <a:r>
              <a:rPr lang="en-US" sz="32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0" y="0"/>
            <a:ext cx="94488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Arial" charset="0"/>
                <a:cs typeface="Arial" charset="0"/>
              </a:rPr>
              <a:t>       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Arial" charset="0"/>
                <a:cs typeface="Arial" charset="0"/>
              </a:rPr>
              <a:t>         Không có kính không phải vì xe không có kính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Arial" charset="0"/>
                <a:cs typeface="Arial" charset="0"/>
              </a:rPr>
              <a:t> 	Bom giật, bom rung, kính vỡ đi rồi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Arial" charset="0"/>
                <a:cs typeface="Arial" charset="0"/>
              </a:rPr>
              <a:t>	 Ung dung buồng lái ta ngồi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Arial" charset="0"/>
                <a:cs typeface="Arial" charset="0"/>
              </a:rPr>
              <a:t> 	Nhìn đất, nhìn trời, nhìn thẳng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Arial" charset="0"/>
                <a:cs typeface="Arial" charset="0"/>
              </a:rPr>
              <a:t> 	Không có kính ừ thì ướt áo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Arial" charset="0"/>
                <a:cs typeface="Arial" charset="0"/>
              </a:rPr>
              <a:t>	Mưa tuôn, mưa xối như ngoài trời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Arial" charset="0"/>
                <a:cs typeface="Arial" charset="0"/>
              </a:rPr>
              <a:t>	Chưa cần thay, lái trăm cây số nữa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Arial" charset="0"/>
                <a:cs typeface="Arial" charset="0"/>
              </a:rPr>
              <a:t>	Mưa ngừng, gió lùa mau khô thôi.</a:t>
            </a:r>
          </a:p>
        </p:txBody>
      </p:sp>
      <p:sp>
        <p:nvSpPr>
          <p:cNvPr id="166915" name="Line 3"/>
          <p:cNvSpPr>
            <a:spLocks noChangeShapeType="1"/>
          </p:cNvSpPr>
          <p:nvPr/>
        </p:nvSpPr>
        <p:spPr bwMode="auto">
          <a:xfrm flipH="1">
            <a:off x="4343400" y="1447800"/>
            <a:ext cx="152400" cy="60960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16" name="Line 4"/>
          <p:cNvSpPr>
            <a:spLocks noChangeShapeType="1"/>
          </p:cNvSpPr>
          <p:nvPr/>
        </p:nvSpPr>
        <p:spPr bwMode="auto">
          <a:xfrm flipH="1">
            <a:off x="3276600" y="762000"/>
            <a:ext cx="228600" cy="76200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17" name="Line 5"/>
          <p:cNvSpPr>
            <a:spLocks noChangeShapeType="1"/>
          </p:cNvSpPr>
          <p:nvPr/>
        </p:nvSpPr>
        <p:spPr bwMode="auto">
          <a:xfrm flipH="1">
            <a:off x="2438400" y="1524000"/>
            <a:ext cx="228600" cy="60960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19" name="Line 7"/>
          <p:cNvSpPr>
            <a:spLocks noChangeShapeType="1"/>
          </p:cNvSpPr>
          <p:nvPr/>
        </p:nvSpPr>
        <p:spPr bwMode="auto">
          <a:xfrm flipH="1">
            <a:off x="4038600" y="2895600"/>
            <a:ext cx="266700" cy="76200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20" name="Line 8"/>
          <p:cNvSpPr>
            <a:spLocks noChangeShapeType="1"/>
          </p:cNvSpPr>
          <p:nvPr/>
        </p:nvSpPr>
        <p:spPr bwMode="auto">
          <a:xfrm flipH="1">
            <a:off x="3352800" y="3657600"/>
            <a:ext cx="228600" cy="68580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21" name="Line 9"/>
          <p:cNvSpPr>
            <a:spLocks noChangeShapeType="1"/>
          </p:cNvSpPr>
          <p:nvPr/>
        </p:nvSpPr>
        <p:spPr bwMode="auto">
          <a:xfrm flipH="1">
            <a:off x="2514600" y="4495800"/>
            <a:ext cx="228600" cy="53340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22" name="Line 10"/>
          <p:cNvSpPr>
            <a:spLocks noChangeShapeType="1"/>
          </p:cNvSpPr>
          <p:nvPr/>
        </p:nvSpPr>
        <p:spPr bwMode="auto">
          <a:xfrm>
            <a:off x="3657600" y="1295400"/>
            <a:ext cx="1447800" cy="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23" name="Line 11"/>
          <p:cNvSpPr>
            <a:spLocks noChangeShapeType="1"/>
          </p:cNvSpPr>
          <p:nvPr/>
        </p:nvSpPr>
        <p:spPr bwMode="auto">
          <a:xfrm>
            <a:off x="4343400" y="3429000"/>
            <a:ext cx="1447800" cy="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25" name="Line 13"/>
          <p:cNvSpPr>
            <a:spLocks noChangeShapeType="1"/>
          </p:cNvSpPr>
          <p:nvPr/>
        </p:nvSpPr>
        <p:spPr bwMode="auto">
          <a:xfrm>
            <a:off x="1066800" y="1981200"/>
            <a:ext cx="1447800" cy="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27" name="Line 15"/>
          <p:cNvSpPr>
            <a:spLocks noChangeShapeType="1"/>
          </p:cNvSpPr>
          <p:nvPr/>
        </p:nvSpPr>
        <p:spPr bwMode="auto">
          <a:xfrm>
            <a:off x="3048000" y="4876800"/>
            <a:ext cx="3352800" cy="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301" name="Group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2316" name="Group 33"/>
            <p:cNvGrpSpPr>
              <a:grpSpLocks/>
            </p:cNvGrpSpPr>
            <p:nvPr/>
          </p:nvGrpSpPr>
          <p:grpSpPr bwMode="auto">
            <a:xfrm>
              <a:off x="0" y="0"/>
              <a:ext cx="4854" cy="3265"/>
              <a:chOff x="158" y="164"/>
              <a:chExt cx="4854" cy="3265"/>
            </a:xfrm>
          </p:grpSpPr>
          <p:sp>
            <p:nvSpPr>
              <p:cNvPr id="12324" name="Line 34"/>
              <p:cNvSpPr>
                <a:spLocks noChangeShapeType="1"/>
              </p:cNvSpPr>
              <p:nvPr/>
            </p:nvSpPr>
            <p:spPr bwMode="auto">
              <a:xfrm flipH="1" flipV="1">
                <a:off x="249" y="254"/>
                <a:ext cx="4627" cy="0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5" name="Line 35"/>
              <p:cNvSpPr>
                <a:spLocks noChangeShapeType="1"/>
              </p:cNvSpPr>
              <p:nvPr/>
            </p:nvSpPr>
            <p:spPr bwMode="auto">
              <a:xfrm flipH="1" flipV="1">
                <a:off x="158" y="164"/>
                <a:ext cx="4854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6" name="Line 36"/>
              <p:cNvSpPr>
                <a:spLocks noChangeShapeType="1"/>
              </p:cNvSpPr>
              <p:nvPr/>
            </p:nvSpPr>
            <p:spPr bwMode="auto">
              <a:xfrm flipH="1">
                <a:off x="158" y="164"/>
                <a:ext cx="0" cy="3265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7" name="Line 37"/>
              <p:cNvSpPr>
                <a:spLocks noChangeShapeType="1"/>
              </p:cNvSpPr>
              <p:nvPr/>
            </p:nvSpPr>
            <p:spPr bwMode="auto">
              <a:xfrm flipH="1">
                <a:off x="249" y="254"/>
                <a:ext cx="0" cy="3085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7" name="Group 38"/>
            <p:cNvGrpSpPr>
              <a:grpSpLocks/>
            </p:cNvGrpSpPr>
            <p:nvPr/>
          </p:nvGrpSpPr>
          <p:grpSpPr bwMode="auto">
            <a:xfrm>
              <a:off x="906" y="1055"/>
              <a:ext cx="4854" cy="3265"/>
              <a:chOff x="748" y="845"/>
              <a:chExt cx="4854" cy="3265"/>
            </a:xfrm>
          </p:grpSpPr>
          <p:sp>
            <p:nvSpPr>
              <p:cNvPr id="12320" name="Line 39"/>
              <p:cNvSpPr>
                <a:spLocks noChangeShapeType="1"/>
              </p:cNvSpPr>
              <p:nvPr/>
            </p:nvSpPr>
            <p:spPr bwMode="auto">
              <a:xfrm>
                <a:off x="884" y="4020"/>
                <a:ext cx="4627" cy="0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1" name="Line 40"/>
              <p:cNvSpPr>
                <a:spLocks noChangeShapeType="1"/>
              </p:cNvSpPr>
              <p:nvPr/>
            </p:nvSpPr>
            <p:spPr bwMode="auto">
              <a:xfrm>
                <a:off x="748" y="4110"/>
                <a:ext cx="4854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Line 41"/>
              <p:cNvSpPr>
                <a:spLocks noChangeShapeType="1"/>
              </p:cNvSpPr>
              <p:nvPr/>
            </p:nvSpPr>
            <p:spPr bwMode="auto">
              <a:xfrm flipV="1">
                <a:off x="5602" y="845"/>
                <a:ext cx="0" cy="3265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3" name="Line 42"/>
              <p:cNvSpPr>
                <a:spLocks noChangeShapeType="1"/>
              </p:cNvSpPr>
              <p:nvPr/>
            </p:nvSpPr>
            <p:spPr bwMode="auto">
              <a:xfrm flipV="1">
                <a:off x="5511" y="935"/>
                <a:ext cx="0" cy="3085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2318" name="Picture 43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9" name="Picture 44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6987" name="Line 75"/>
          <p:cNvSpPr>
            <a:spLocks noChangeShapeType="1"/>
          </p:cNvSpPr>
          <p:nvPr/>
        </p:nvSpPr>
        <p:spPr bwMode="auto">
          <a:xfrm>
            <a:off x="2819400" y="1981200"/>
            <a:ext cx="1447800" cy="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88" name="Line 76"/>
          <p:cNvSpPr>
            <a:spLocks noChangeShapeType="1"/>
          </p:cNvSpPr>
          <p:nvPr/>
        </p:nvSpPr>
        <p:spPr bwMode="auto">
          <a:xfrm>
            <a:off x="1219200" y="2743200"/>
            <a:ext cx="1447800" cy="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89" name="Line 77"/>
          <p:cNvSpPr>
            <a:spLocks noChangeShapeType="1"/>
          </p:cNvSpPr>
          <p:nvPr/>
        </p:nvSpPr>
        <p:spPr bwMode="auto">
          <a:xfrm>
            <a:off x="1066800" y="3429000"/>
            <a:ext cx="1447800" cy="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90" name="Line 78"/>
          <p:cNvSpPr>
            <a:spLocks noChangeShapeType="1"/>
          </p:cNvSpPr>
          <p:nvPr/>
        </p:nvSpPr>
        <p:spPr bwMode="auto">
          <a:xfrm>
            <a:off x="2667000" y="3429000"/>
            <a:ext cx="1447800" cy="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91" name="Line 79"/>
          <p:cNvSpPr>
            <a:spLocks noChangeShapeType="1"/>
          </p:cNvSpPr>
          <p:nvPr/>
        </p:nvSpPr>
        <p:spPr bwMode="auto">
          <a:xfrm flipH="1">
            <a:off x="2438400" y="2895600"/>
            <a:ext cx="228600" cy="76200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92" name="Line 80"/>
          <p:cNvSpPr>
            <a:spLocks noChangeShapeType="1"/>
          </p:cNvSpPr>
          <p:nvPr/>
        </p:nvSpPr>
        <p:spPr bwMode="auto">
          <a:xfrm flipH="1">
            <a:off x="4191000" y="5867400"/>
            <a:ext cx="228600" cy="76200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93" name="Line 81"/>
          <p:cNvSpPr>
            <a:spLocks noChangeShapeType="1"/>
          </p:cNvSpPr>
          <p:nvPr/>
        </p:nvSpPr>
        <p:spPr bwMode="auto">
          <a:xfrm>
            <a:off x="1143000" y="4876800"/>
            <a:ext cx="1371600" cy="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94" name="Line 82"/>
          <p:cNvSpPr>
            <a:spLocks noChangeShapeType="1"/>
          </p:cNvSpPr>
          <p:nvPr/>
        </p:nvSpPr>
        <p:spPr bwMode="auto">
          <a:xfrm flipH="1">
            <a:off x="3352800" y="5181600"/>
            <a:ext cx="228600" cy="53340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95" name="Line 83"/>
          <p:cNvSpPr>
            <a:spLocks noChangeShapeType="1"/>
          </p:cNvSpPr>
          <p:nvPr/>
        </p:nvSpPr>
        <p:spPr bwMode="auto">
          <a:xfrm flipH="1">
            <a:off x="2895600" y="5943600"/>
            <a:ext cx="228600" cy="53340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1" name="Line 85"/>
          <p:cNvSpPr>
            <a:spLocks noChangeShapeType="1"/>
          </p:cNvSpPr>
          <p:nvPr/>
        </p:nvSpPr>
        <p:spPr bwMode="auto">
          <a:xfrm flipH="1">
            <a:off x="4114800" y="8153400"/>
            <a:ext cx="228600" cy="53340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2" name="Line 87"/>
          <p:cNvSpPr>
            <a:spLocks noChangeShapeType="1"/>
          </p:cNvSpPr>
          <p:nvPr/>
        </p:nvSpPr>
        <p:spPr bwMode="auto">
          <a:xfrm flipH="1">
            <a:off x="3962400" y="8153400"/>
            <a:ext cx="228600" cy="53340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000" name="Line 88"/>
          <p:cNvSpPr>
            <a:spLocks noChangeShapeType="1"/>
          </p:cNvSpPr>
          <p:nvPr/>
        </p:nvSpPr>
        <p:spPr bwMode="auto">
          <a:xfrm>
            <a:off x="3581400" y="4191000"/>
            <a:ext cx="1905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003" name="Line 91"/>
          <p:cNvSpPr>
            <a:spLocks noChangeShapeType="1"/>
          </p:cNvSpPr>
          <p:nvPr/>
        </p:nvSpPr>
        <p:spPr bwMode="auto">
          <a:xfrm>
            <a:off x="4114800" y="5638800"/>
            <a:ext cx="1905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005" name="Line 93"/>
          <p:cNvSpPr>
            <a:spLocks noChangeShapeType="1"/>
          </p:cNvSpPr>
          <p:nvPr/>
        </p:nvSpPr>
        <p:spPr bwMode="auto">
          <a:xfrm>
            <a:off x="4419600" y="6324600"/>
            <a:ext cx="114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6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6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6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6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6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6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6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6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6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6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6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6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6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6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6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6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6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6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6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6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6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6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7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7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6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6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7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7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67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7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animBg="1"/>
      <p:bldP spid="166916" grpId="0" animBg="1"/>
      <p:bldP spid="166917" grpId="0" animBg="1"/>
      <p:bldP spid="166919" grpId="0" animBg="1"/>
      <p:bldP spid="166920" grpId="0" animBg="1"/>
      <p:bldP spid="166921" grpId="0" animBg="1"/>
      <p:bldP spid="166922" grpId="0" animBg="1"/>
      <p:bldP spid="166923" grpId="0" animBg="1"/>
      <p:bldP spid="166925" grpId="0" animBg="1"/>
      <p:bldP spid="166927" grpId="0" animBg="1"/>
      <p:bldP spid="166987" grpId="0" animBg="1"/>
      <p:bldP spid="166988" grpId="0" animBg="1"/>
      <p:bldP spid="166989" grpId="0" animBg="1"/>
      <p:bldP spid="166990" grpId="0" animBg="1"/>
      <p:bldP spid="166991" grpId="0" animBg="1"/>
      <p:bldP spid="166992" grpId="0" animBg="1"/>
      <p:bldP spid="166993" grpId="0" animBg="1"/>
      <p:bldP spid="166994" grpId="0" animBg="1"/>
      <p:bldP spid="166995" grpId="0" animBg="1"/>
      <p:bldP spid="167000" grpId="0" animBg="1"/>
      <p:bldP spid="167003" grpId="0" animBg="1"/>
      <p:bldP spid="1670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38200" y="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31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6" name="Text Box 14"/>
          <p:cNvSpPr txBox="1">
            <a:spLocks noChangeArrowheads="1"/>
          </p:cNvSpPr>
          <p:nvPr/>
        </p:nvSpPr>
        <p:spPr bwMode="auto">
          <a:xfrm>
            <a:off x="0" y="6338888"/>
            <a:ext cx="868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Arial" charset="0"/>
                <a:cs typeface="Arial" charset="0"/>
              </a:rPr>
              <a:t>ĐƯỜNG TRƯỜNG SƠN NGÀY NAY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Download[4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1600200" y="6172200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Arial" charset="0"/>
              </a:rPr>
              <a:t>NGHĨA TRANG TRƯỜNG SƠN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91400" cy="2286000"/>
          </a:xfrm>
          <a:noFill/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0000"/>
                </a:solidFill>
              </a:rPr>
              <a:t/>
            </a:r>
            <a:br>
              <a:rPr lang="en-US" sz="3600" smtClean="0">
                <a:solidFill>
                  <a:srgbClr val="FF0000"/>
                </a:solidFill>
              </a:rPr>
            </a:br>
            <a:r>
              <a:rPr lang="en-US" sz="3600" smtClean="0">
                <a:solidFill>
                  <a:srgbClr val="FF0000"/>
                </a:solidFill>
              </a:rPr>
              <a:t>Tập đọc</a:t>
            </a:r>
            <a:r>
              <a:rPr lang="en-US" sz="3200" smtClean="0">
                <a:solidFill>
                  <a:srgbClr val="FF0000"/>
                </a:solidFill>
              </a:rPr>
              <a:t> </a:t>
            </a:r>
            <a:br>
              <a:rPr lang="en-US" sz="3200" smtClean="0">
                <a:solidFill>
                  <a:srgbClr val="FF0000"/>
                </a:solidFill>
              </a:rPr>
            </a:br>
            <a:r>
              <a:rPr lang="en-US" sz="4000" b="1" smtClean="0">
                <a:solidFill>
                  <a:srgbClr val="FF0000"/>
                </a:solidFill>
              </a:rPr>
              <a:t>Bài thơ về tiểu đội xe không kính</a:t>
            </a:r>
            <a:r>
              <a:rPr lang="en-US" sz="3200" smtClean="0">
                <a:solidFill>
                  <a:srgbClr val="FF0000"/>
                </a:solidFill>
              </a:rPr>
              <a:t/>
            </a:r>
            <a:br>
              <a:rPr lang="en-US" sz="3200" smtClean="0">
                <a:solidFill>
                  <a:srgbClr val="FF0000"/>
                </a:solidFill>
              </a:rPr>
            </a:br>
            <a:endParaRPr lang="en-US" sz="3200" smtClean="0">
              <a:solidFill>
                <a:srgbClr val="FF0000"/>
              </a:solidFill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3276600"/>
            <a:ext cx="7467600" cy="2209800"/>
          </a:xfrm>
          <a:noFill/>
        </p:spPr>
        <p:txBody>
          <a:bodyPr/>
          <a:lstStyle/>
          <a:p>
            <a:pPr lvl="2" eaLnBrk="1" hangingPunct="1">
              <a:buFontTx/>
              <a:buNone/>
            </a:pPr>
            <a:r>
              <a:rPr lang="en-US" sz="3200" smtClean="0"/>
              <a:t>Hướng dẫn về nhà.</a:t>
            </a:r>
          </a:p>
          <a:p>
            <a:pPr lvl="2" eaLnBrk="1" hangingPunct="1">
              <a:buFontTx/>
              <a:buNone/>
            </a:pPr>
            <a:r>
              <a:rPr lang="en-US" sz="3200" smtClean="0"/>
              <a:t>Học thuộc lòng bài thơ,</a:t>
            </a:r>
          </a:p>
          <a:p>
            <a:pPr lvl="2" eaLnBrk="1" hangingPunct="1">
              <a:buFontTx/>
              <a:buNone/>
            </a:pPr>
            <a:r>
              <a:rPr lang="en-US" sz="3200" smtClean="0"/>
              <a:t>Chuẩn bị bài sau: Thắng biển.</a:t>
            </a:r>
          </a:p>
        </p:txBody>
      </p:sp>
      <p:sp>
        <p:nvSpPr>
          <p:cNvPr id="15364" name="Text Box 31"/>
          <p:cNvSpPr txBox="1">
            <a:spLocks noChangeArrowheads="1"/>
          </p:cNvSpPr>
          <p:nvPr/>
        </p:nvSpPr>
        <p:spPr bwMode="auto">
          <a:xfrm>
            <a:off x="5791200" y="25146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(Phạm Tiến Duật)</a:t>
            </a:r>
          </a:p>
        </p:txBody>
      </p:sp>
      <p:grpSp>
        <p:nvGrpSpPr>
          <p:cNvPr id="15365" name="Group 3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5366" name="Group 36"/>
            <p:cNvGrpSpPr>
              <a:grpSpLocks/>
            </p:cNvGrpSpPr>
            <p:nvPr/>
          </p:nvGrpSpPr>
          <p:grpSpPr bwMode="auto">
            <a:xfrm>
              <a:off x="0" y="0"/>
              <a:ext cx="4854" cy="3265"/>
              <a:chOff x="158" y="164"/>
              <a:chExt cx="4854" cy="3265"/>
            </a:xfrm>
          </p:grpSpPr>
          <p:sp>
            <p:nvSpPr>
              <p:cNvPr id="15374" name="Line 37"/>
              <p:cNvSpPr>
                <a:spLocks noChangeShapeType="1"/>
              </p:cNvSpPr>
              <p:nvPr/>
            </p:nvSpPr>
            <p:spPr bwMode="auto">
              <a:xfrm flipH="1" flipV="1">
                <a:off x="249" y="254"/>
                <a:ext cx="4627" cy="0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5" name="Line 38"/>
              <p:cNvSpPr>
                <a:spLocks noChangeShapeType="1"/>
              </p:cNvSpPr>
              <p:nvPr/>
            </p:nvSpPr>
            <p:spPr bwMode="auto">
              <a:xfrm flipH="1" flipV="1">
                <a:off x="158" y="164"/>
                <a:ext cx="4854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Line 39"/>
              <p:cNvSpPr>
                <a:spLocks noChangeShapeType="1"/>
              </p:cNvSpPr>
              <p:nvPr/>
            </p:nvSpPr>
            <p:spPr bwMode="auto">
              <a:xfrm flipH="1">
                <a:off x="158" y="164"/>
                <a:ext cx="0" cy="3265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Line 40"/>
              <p:cNvSpPr>
                <a:spLocks noChangeShapeType="1"/>
              </p:cNvSpPr>
              <p:nvPr/>
            </p:nvSpPr>
            <p:spPr bwMode="auto">
              <a:xfrm flipH="1">
                <a:off x="249" y="254"/>
                <a:ext cx="0" cy="3085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67" name="Group 41"/>
            <p:cNvGrpSpPr>
              <a:grpSpLocks/>
            </p:cNvGrpSpPr>
            <p:nvPr/>
          </p:nvGrpSpPr>
          <p:grpSpPr bwMode="auto">
            <a:xfrm>
              <a:off x="906" y="1055"/>
              <a:ext cx="4854" cy="3265"/>
              <a:chOff x="748" y="845"/>
              <a:chExt cx="4854" cy="3265"/>
            </a:xfrm>
          </p:grpSpPr>
          <p:sp>
            <p:nvSpPr>
              <p:cNvPr id="15370" name="Line 42"/>
              <p:cNvSpPr>
                <a:spLocks noChangeShapeType="1"/>
              </p:cNvSpPr>
              <p:nvPr/>
            </p:nvSpPr>
            <p:spPr bwMode="auto">
              <a:xfrm>
                <a:off x="884" y="4020"/>
                <a:ext cx="4627" cy="0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" name="Line 43"/>
              <p:cNvSpPr>
                <a:spLocks noChangeShapeType="1"/>
              </p:cNvSpPr>
              <p:nvPr/>
            </p:nvSpPr>
            <p:spPr bwMode="auto">
              <a:xfrm>
                <a:off x="748" y="4110"/>
                <a:ext cx="4854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2" name="Line 44"/>
              <p:cNvSpPr>
                <a:spLocks noChangeShapeType="1"/>
              </p:cNvSpPr>
              <p:nvPr/>
            </p:nvSpPr>
            <p:spPr bwMode="auto">
              <a:xfrm flipV="1">
                <a:off x="5602" y="845"/>
                <a:ext cx="0" cy="3265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Line 45"/>
              <p:cNvSpPr>
                <a:spLocks noChangeShapeType="1"/>
              </p:cNvSpPr>
              <p:nvPr/>
            </p:nvSpPr>
            <p:spPr bwMode="auto">
              <a:xfrm flipV="1">
                <a:off x="5511" y="935"/>
                <a:ext cx="0" cy="3085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5368" name="Picture 46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47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42" name="Picture 18" descr="Bai tho ve tieu doi xe khong kinh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2"/>
          <p:cNvPicPr>
            <a:picLocks noChangeAspect="1" noChangeArrowheads="1"/>
          </p:cNvPicPr>
          <p:nvPr/>
        </p:nvPicPr>
        <p:blipFill>
          <a:blip r:embed="rId2"/>
          <a:srcRect l="14000" t="10001" r="14000" b="16667"/>
          <a:stretch>
            <a:fillRect/>
          </a:stretch>
        </p:blipFill>
        <p:spPr bwMode="auto">
          <a:xfrm>
            <a:off x="304800" y="495300"/>
            <a:ext cx="3429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23"/>
          <p:cNvSpPr>
            <a:spLocks noChangeArrowheads="1" noChangeShapeType="1" noTextEdit="1"/>
          </p:cNvSpPr>
          <p:nvPr/>
        </p:nvSpPr>
        <p:spPr bwMode="auto">
          <a:xfrm>
            <a:off x="3924300" y="952500"/>
            <a:ext cx="46482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 THƠ</a:t>
            </a:r>
          </a:p>
          <a:p>
            <a:pPr algn="ctr"/>
            <a:r>
              <a:rPr lang="vi-VN" sz="3600" kern="1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VỀ TIỂU ĐỘI XE KHÔNG KÍNH</a:t>
            </a:r>
            <a:endParaRPr lang="en-US" sz="3600" kern="10">
              <a:ln w="19050">
                <a:solidFill>
                  <a:srgbClr val="FF0066"/>
                </a:solidFill>
                <a:round/>
                <a:headEnd/>
                <a:tailEnd/>
              </a:ln>
              <a:solidFill>
                <a:srgbClr val="FF99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0" name="Text Box 24"/>
          <p:cNvSpPr txBox="1">
            <a:spLocks noChangeArrowheads="1"/>
          </p:cNvSpPr>
          <p:nvPr/>
        </p:nvSpPr>
        <p:spPr bwMode="auto">
          <a:xfrm>
            <a:off x="5867400" y="5410200"/>
            <a:ext cx="2895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(Phạm Tiến Duật)</a:t>
            </a:r>
          </a:p>
        </p:txBody>
      </p:sp>
      <p:grpSp>
        <p:nvGrpSpPr>
          <p:cNvPr id="4101" name="Group 2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102" name="Group 26"/>
            <p:cNvGrpSpPr>
              <a:grpSpLocks/>
            </p:cNvGrpSpPr>
            <p:nvPr/>
          </p:nvGrpSpPr>
          <p:grpSpPr bwMode="auto">
            <a:xfrm>
              <a:off x="0" y="0"/>
              <a:ext cx="4854" cy="3265"/>
              <a:chOff x="158" y="164"/>
              <a:chExt cx="4854" cy="3265"/>
            </a:xfrm>
          </p:grpSpPr>
          <p:sp>
            <p:nvSpPr>
              <p:cNvPr id="4110" name="Line 27"/>
              <p:cNvSpPr>
                <a:spLocks noChangeShapeType="1"/>
              </p:cNvSpPr>
              <p:nvPr/>
            </p:nvSpPr>
            <p:spPr bwMode="auto">
              <a:xfrm flipH="1" flipV="1">
                <a:off x="249" y="254"/>
                <a:ext cx="4627" cy="0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Line 28"/>
              <p:cNvSpPr>
                <a:spLocks noChangeShapeType="1"/>
              </p:cNvSpPr>
              <p:nvPr/>
            </p:nvSpPr>
            <p:spPr bwMode="auto">
              <a:xfrm flipH="1" flipV="1">
                <a:off x="158" y="164"/>
                <a:ext cx="4854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Line 29"/>
              <p:cNvSpPr>
                <a:spLocks noChangeShapeType="1"/>
              </p:cNvSpPr>
              <p:nvPr/>
            </p:nvSpPr>
            <p:spPr bwMode="auto">
              <a:xfrm flipH="1">
                <a:off x="158" y="164"/>
                <a:ext cx="0" cy="3265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Line 30"/>
              <p:cNvSpPr>
                <a:spLocks noChangeShapeType="1"/>
              </p:cNvSpPr>
              <p:nvPr/>
            </p:nvSpPr>
            <p:spPr bwMode="auto">
              <a:xfrm flipH="1">
                <a:off x="249" y="254"/>
                <a:ext cx="0" cy="3085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3" name="Group 31"/>
            <p:cNvGrpSpPr>
              <a:grpSpLocks/>
            </p:cNvGrpSpPr>
            <p:nvPr/>
          </p:nvGrpSpPr>
          <p:grpSpPr bwMode="auto">
            <a:xfrm>
              <a:off x="906" y="1055"/>
              <a:ext cx="4854" cy="3265"/>
              <a:chOff x="748" y="845"/>
              <a:chExt cx="4854" cy="3265"/>
            </a:xfrm>
          </p:grpSpPr>
          <p:sp>
            <p:nvSpPr>
              <p:cNvPr id="4106" name="Line 32"/>
              <p:cNvSpPr>
                <a:spLocks noChangeShapeType="1"/>
              </p:cNvSpPr>
              <p:nvPr/>
            </p:nvSpPr>
            <p:spPr bwMode="auto">
              <a:xfrm>
                <a:off x="884" y="4020"/>
                <a:ext cx="4627" cy="0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Line 33"/>
              <p:cNvSpPr>
                <a:spLocks noChangeShapeType="1"/>
              </p:cNvSpPr>
              <p:nvPr/>
            </p:nvSpPr>
            <p:spPr bwMode="auto">
              <a:xfrm>
                <a:off x="748" y="4110"/>
                <a:ext cx="4854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Line 34"/>
              <p:cNvSpPr>
                <a:spLocks noChangeShapeType="1"/>
              </p:cNvSpPr>
              <p:nvPr/>
            </p:nvSpPr>
            <p:spPr bwMode="auto">
              <a:xfrm flipV="1">
                <a:off x="5602" y="845"/>
                <a:ext cx="0" cy="3265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Line 35"/>
              <p:cNvSpPr>
                <a:spLocks noChangeShapeType="1"/>
              </p:cNvSpPr>
              <p:nvPr/>
            </p:nvSpPr>
            <p:spPr bwMode="auto">
              <a:xfrm flipV="1">
                <a:off x="5511" y="935"/>
                <a:ext cx="0" cy="3085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104" name="Picture 36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37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124" name="Group 6"/>
            <p:cNvGrpSpPr>
              <a:grpSpLocks/>
            </p:cNvGrpSpPr>
            <p:nvPr/>
          </p:nvGrpSpPr>
          <p:grpSpPr bwMode="auto">
            <a:xfrm>
              <a:off x="0" y="0"/>
              <a:ext cx="4854" cy="3265"/>
              <a:chOff x="158" y="164"/>
              <a:chExt cx="4854" cy="3265"/>
            </a:xfrm>
          </p:grpSpPr>
          <p:sp>
            <p:nvSpPr>
              <p:cNvPr id="5132" name="Line 7"/>
              <p:cNvSpPr>
                <a:spLocks noChangeShapeType="1"/>
              </p:cNvSpPr>
              <p:nvPr/>
            </p:nvSpPr>
            <p:spPr bwMode="auto">
              <a:xfrm flipH="1" flipV="1">
                <a:off x="249" y="254"/>
                <a:ext cx="4627" cy="0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Line 8"/>
              <p:cNvSpPr>
                <a:spLocks noChangeShapeType="1"/>
              </p:cNvSpPr>
              <p:nvPr/>
            </p:nvSpPr>
            <p:spPr bwMode="auto">
              <a:xfrm flipH="1" flipV="1">
                <a:off x="158" y="164"/>
                <a:ext cx="4854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Line 9"/>
              <p:cNvSpPr>
                <a:spLocks noChangeShapeType="1"/>
              </p:cNvSpPr>
              <p:nvPr/>
            </p:nvSpPr>
            <p:spPr bwMode="auto">
              <a:xfrm flipH="1">
                <a:off x="158" y="164"/>
                <a:ext cx="0" cy="3265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Line 10"/>
              <p:cNvSpPr>
                <a:spLocks noChangeShapeType="1"/>
              </p:cNvSpPr>
              <p:nvPr/>
            </p:nvSpPr>
            <p:spPr bwMode="auto">
              <a:xfrm flipH="1">
                <a:off x="249" y="254"/>
                <a:ext cx="0" cy="3085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25" name="Group 11"/>
            <p:cNvGrpSpPr>
              <a:grpSpLocks/>
            </p:cNvGrpSpPr>
            <p:nvPr/>
          </p:nvGrpSpPr>
          <p:grpSpPr bwMode="auto">
            <a:xfrm>
              <a:off x="906" y="1055"/>
              <a:ext cx="4854" cy="3265"/>
              <a:chOff x="748" y="845"/>
              <a:chExt cx="4854" cy="3265"/>
            </a:xfrm>
          </p:grpSpPr>
          <p:sp>
            <p:nvSpPr>
              <p:cNvPr id="5128" name="Line 12"/>
              <p:cNvSpPr>
                <a:spLocks noChangeShapeType="1"/>
              </p:cNvSpPr>
              <p:nvPr/>
            </p:nvSpPr>
            <p:spPr bwMode="auto">
              <a:xfrm>
                <a:off x="884" y="4020"/>
                <a:ext cx="4627" cy="0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9" name="Line 13"/>
              <p:cNvSpPr>
                <a:spLocks noChangeShapeType="1"/>
              </p:cNvSpPr>
              <p:nvPr/>
            </p:nvSpPr>
            <p:spPr bwMode="auto">
              <a:xfrm>
                <a:off x="748" y="4110"/>
                <a:ext cx="4854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Line 14"/>
              <p:cNvSpPr>
                <a:spLocks noChangeShapeType="1"/>
              </p:cNvSpPr>
              <p:nvPr/>
            </p:nvSpPr>
            <p:spPr bwMode="auto">
              <a:xfrm flipV="1">
                <a:off x="5602" y="845"/>
                <a:ext cx="0" cy="3265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Line 15"/>
              <p:cNvSpPr>
                <a:spLocks noChangeShapeType="1"/>
              </p:cNvSpPr>
              <p:nvPr/>
            </p:nvSpPr>
            <p:spPr bwMode="auto">
              <a:xfrm flipV="1">
                <a:off x="5511" y="935"/>
                <a:ext cx="0" cy="3085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126" name="Picture 16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17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3" name="Text Box 18"/>
          <p:cNvSpPr txBox="1">
            <a:spLocks noChangeArrowheads="1"/>
          </p:cNvSpPr>
          <p:nvPr/>
        </p:nvSpPr>
        <p:spPr bwMode="auto">
          <a:xfrm>
            <a:off x="495300" y="1543050"/>
            <a:ext cx="802005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>
              <a:solidFill>
                <a:srgbClr val="FF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Arial" charset="0"/>
              </a:rPr>
              <a:t>Tập đọc</a:t>
            </a:r>
          </a:p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Arial" charset="0"/>
              </a:rPr>
              <a:t>Bài thơ về Tiểu đội xe không kính</a:t>
            </a:r>
          </a:p>
          <a:p>
            <a:pPr algn="r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Arial" charset="0"/>
              </a:rPr>
              <a:t>Phạm Tiến Duật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5725"/>
            <a:ext cx="8458200" cy="56689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360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3600" smtClean="0">
                <a:solidFill>
                  <a:srgbClr val="FF0000"/>
                </a:solidFill>
              </a:rPr>
              <a:t>Tập đọc </a:t>
            </a:r>
          </a:p>
          <a:p>
            <a:pPr algn="ctr" eaLnBrk="1" hangingPunct="1">
              <a:buFontTx/>
              <a:buNone/>
            </a:pPr>
            <a:r>
              <a:rPr lang="en-US" sz="4000" b="1" smtClean="0">
                <a:solidFill>
                  <a:srgbClr val="FF0000"/>
                </a:solidFill>
              </a:rPr>
              <a:t>Bài thơ về tiểu đội xe không kính</a:t>
            </a:r>
            <a:r>
              <a:rPr lang="en-US" smtClean="0">
                <a:solidFill>
                  <a:srgbClr val="FF0000"/>
                </a:solidFill>
              </a:rPr>
              <a:t> </a:t>
            </a:r>
          </a:p>
          <a:p>
            <a:pPr eaLnBrk="1" hangingPunct="1"/>
            <a:endParaRPr lang="en-US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5486400" y="24384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(Phạm Tiến Duật)</a:t>
            </a: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457200" y="25146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228600" y="2219325"/>
            <a:ext cx="2133600" cy="588963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Luyện đọc</a:t>
            </a:r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2590800" y="2862263"/>
            <a:ext cx="2057400" cy="5889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Arial" charset="0"/>
              </a:rPr>
              <a:t>Từ ngữ</a:t>
            </a:r>
          </a:p>
        </p:txBody>
      </p:sp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4953000" y="3200400"/>
            <a:ext cx="3657600" cy="588963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Arial" charset="0"/>
              </a:rPr>
              <a:t>Nội dung chính.</a:t>
            </a:r>
          </a:p>
        </p:txBody>
      </p:sp>
      <p:sp>
        <p:nvSpPr>
          <p:cNvPr id="6152" name="Line 12"/>
          <p:cNvSpPr>
            <a:spLocks noChangeShapeType="1"/>
          </p:cNvSpPr>
          <p:nvPr/>
        </p:nvSpPr>
        <p:spPr bwMode="auto">
          <a:xfrm>
            <a:off x="2514600" y="31242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Line 13"/>
          <p:cNvSpPr>
            <a:spLocks noChangeShapeType="1"/>
          </p:cNvSpPr>
          <p:nvPr/>
        </p:nvSpPr>
        <p:spPr bwMode="auto">
          <a:xfrm>
            <a:off x="4800600" y="33528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75" name="Text Box 15"/>
          <p:cNvSpPr txBox="1">
            <a:spLocks noChangeArrowheads="1"/>
          </p:cNvSpPr>
          <p:nvPr/>
        </p:nvSpPr>
        <p:spPr bwMode="auto">
          <a:xfrm>
            <a:off x="304800" y="2746375"/>
            <a:ext cx="20574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Bom giật,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bom rung,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Buồng lái,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Mưa xối,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Đột ngột</a:t>
            </a:r>
          </a:p>
        </p:txBody>
      </p:sp>
      <p:sp>
        <p:nvSpPr>
          <p:cNvPr id="194576" name="Text Box 16"/>
          <p:cNvSpPr txBox="1">
            <a:spLocks noChangeArrowheads="1"/>
          </p:cNvSpPr>
          <p:nvPr/>
        </p:nvSpPr>
        <p:spPr bwMode="auto">
          <a:xfrm>
            <a:off x="2895600" y="38100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kính vỡ</a:t>
            </a:r>
          </a:p>
        </p:txBody>
      </p:sp>
      <p:sp>
        <p:nvSpPr>
          <p:cNvPr id="194578" name="Text Box 18"/>
          <p:cNvSpPr txBox="1">
            <a:spLocks noChangeArrowheads="1"/>
          </p:cNvSpPr>
          <p:nvPr/>
        </p:nvSpPr>
        <p:spPr bwMode="auto">
          <a:xfrm>
            <a:off x="2819400" y="44196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Tiểu đội</a:t>
            </a:r>
          </a:p>
        </p:txBody>
      </p:sp>
      <p:grpSp>
        <p:nvGrpSpPr>
          <p:cNvPr id="6157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6158" name="Group 22"/>
            <p:cNvGrpSpPr>
              <a:grpSpLocks/>
            </p:cNvGrpSpPr>
            <p:nvPr/>
          </p:nvGrpSpPr>
          <p:grpSpPr bwMode="auto">
            <a:xfrm>
              <a:off x="0" y="0"/>
              <a:ext cx="4854" cy="3265"/>
              <a:chOff x="158" y="164"/>
              <a:chExt cx="4854" cy="3265"/>
            </a:xfrm>
          </p:grpSpPr>
          <p:sp>
            <p:nvSpPr>
              <p:cNvPr id="6166" name="Line 23"/>
              <p:cNvSpPr>
                <a:spLocks noChangeShapeType="1"/>
              </p:cNvSpPr>
              <p:nvPr/>
            </p:nvSpPr>
            <p:spPr bwMode="auto">
              <a:xfrm flipH="1" flipV="1">
                <a:off x="249" y="254"/>
                <a:ext cx="4627" cy="0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" name="Line 24"/>
              <p:cNvSpPr>
                <a:spLocks noChangeShapeType="1"/>
              </p:cNvSpPr>
              <p:nvPr/>
            </p:nvSpPr>
            <p:spPr bwMode="auto">
              <a:xfrm flipH="1" flipV="1">
                <a:off x="158" y="164"/>
                <a:ext cx="4854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" name="Line 25"/>
              <p:cNvSpPr>
                <a:spLocks noChangeShapeType="1"/>
              </p:cNvSpPr>
              <p:nvPr/>
            </p:nvSpPr>
            <p:spPr bwMode="auto">
              <a:xfrm flipH="1">
                <a:off x="158" y="164"/>
                <a:ext cx="0" cy="3265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" name="Line 26"/>
              <p:cNvSpPr>
                <a:spLocks noChangeShapeType="1"/>
              </p:cNvSpPr>
              <p:nvPr/>
            </p:nvSpPr>
            <p:spPr bwMode="auto">
              <a:xfrm flipH="1">
                <a:off x="249" y="254"/>
                <a:ext cx="0" cy="3085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59" name="Group 27"/>
            <p:cNvGrpSpPr>
              <a:grpSpLocks/>
            </p:cNvGrpSpPr>
            <p:nvPr/>
          </p:nvGrpSpPr>
          <p:grpSpPr bwMode="auto">
            <a:xfrm>
              <a:off x="906" y="1055"/>
              <a:ext cx="4854" cy="3265"/>
              <a:chOff x="748" y="845"/>
              <a:chExt cx="4854" cy="3265"/>
            </a:xfrm>
          </p:grpSpPr>
          <p:sp>
            <p:nvSpPr>
              <p:cNvPr id="6162" name="Line 28"/>
              <p:cNvSpPr>
                <a:spLocks noChangeShapeType="1"/>
              </p:cNvSpPr>
              <p:nvPr/>
            </p:nvSpPr>
            <p:spPr bwMode="auto">
              <a:xfrm>
                <a:off x="884" y="4020"/>
                <a:ext cx="4627" cy="0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Line 29"/>
              <p:cNvSpPr>
                <a:spLocks noChangeShapeType="1"/>
              </p:cNvSpPr>
              <p:nvPr/>
            </p:nvSpPr>
            <p:spPr bwMode="auto">
              <a:xfrm>
                <a:off x="748" y="4110"/>
                <a:ext cx="4854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4" name="Line 30"/>
              <p:cNvSpPr>
                <a:spLocks noChangeShapeType="1"/>
              </p:cNvSpPr>
              <p:nvPr/>
            </p:nvSpPr>
            <p:spPr bwMode="auto">
              <a:xfrm flipV="1">
                <a:off x="5602" y="845"/>
                <a:ext cx="0" cy="3265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5" name="Line 31"/>
              <p:cNvSpPr>
                <a:spLocks noChangeShapeType="1"/>
              </p:cNvSpPr>
              <p:nvPr/>
            </p:nvSpPr>
            <p:spPr bwMode="auto">
              <a:xfrm flipV="1">
                <a:off x="5511" y="935"/>
                <a:ext cx="0" cy="3085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160" name="Picture 32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1" name="Picture 33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5" grpId="0"/>
      <p:bldP spid="194576" grpId="0"/>
      <p:bldP spid="1945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7"/>
          <p:cNvSpPr txBox="1">
            <a:spLocks noChangeArrowheads="1"/>
          </p:cNvSpPr>
          <p:nvPr/>
        </p:nvSpPr>
        <p:spPr bwMode="auto">
          <a:xfrm>
            <a:off x="838200" y="401638"/>
            <a:ext cx="7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u="sng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171" name="Text Box 19"/>
          <p:cNvSpPr txBox="1">
            <a:spLocks noChangeArrowheads="1"/>
          </p:cNvSpPr>
          <p:nvPr/>
        </p:nvSpPr>
        <p:spPr bwMode="auto">
          <a:xfrm>
            <a:off x="685800" y="3352800"/>
            <a:ext cx="3843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1. </a:t>
            </a:r>
            <a:r>
              <a:rPr lang="en-US" sz="2400" u="sng">
                <a:latin typeface="Arial" charset="0"/>
              </a:rPr>
              <a:t>Đọc, tìm hiểu chú thích</a:t>
            </a:r>
            <a:r>
              <a:rPr lang="en-US" sz="2400">
                <a:latin typeface="Arial" charset="0"/>
              </a:rPr>
              <a:t> :</a:t>
            </a:r>
            <a:endParaRPr lang="en-US" sz="2400" u="sng">
              <a:latin typeface="Arial" charset="0"/>
            </a:endParaRPr>
          </a:p>
        </p:txBody>
      </p:sp>
      <p:sp>
        <p:nvSpPr>
          <p:cNvPr id="7172" name="Text Box 20"/>
          <p:cNvSpPr txBox="1">
            <a:spLocks noChangeArrowheads="1"/>
          </p:cNvSpPr>
          <p:nvPr/>
        </p:nvSpPr>
        <p:spPr bwMode="auto">
          <a:xfrm>
            <a:off x="685800" y="4495800"/>
            <a:ext cx="176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2. </a:t>
            </a:r>
            <a:r>
              <a:rPr lang="en-US" sz="2400" u="sng">
                <a:latin typeface="Arial" charset="0"/>
              </a:rPr>
              <a:t>Thể thơ</a:t>
            </a:r>
            <a:r>
              <a:rPr lang="en-US" sz="2400">
                <a:latin typeface="Arial" charset="0"/>
              </a:rPr>
              <a:t> :</a:t>
            </a:r>
          </a:p>
        </p:txBody>
      </p:sp>
      <p:sp>
        <p:nvSpPr>
          <p:cNvPr id="7173" name="Text Box 21"/>
          <p:cNvSpPr txBox="1">
            <a:spLocks noChangeArrowheads="1"/>
          </p:cNvSpPr>
          <p:nvPr/>
        </p:nvSpPr>
        <p:spPr bwMode="auto">
          <a:xfrm>
            <a:off x="2286000" y="4495800"/>
            <a:ext cx="1550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Thơ tự do</a:t>
            </a:r>
          </a:p>
        </p:txBody>
      </p:sp>
      <p:sp>
        <p:nvSpPr>
          <p:cNvPr id="7174" name="Text Box 22"/>
          <p:cNvSpPr txBox="1">
            <a:spLocks noChangeArrowheads="1"/>
          </p:cNvSpPr>
          <p:nvPr/>
        </p:nvSpPr>
        <p:spPr bwMode="auto">
          <a:xfrm>
            <a:off x="685800" y="4953000"/>
            <a:ext cx="1636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3. </a:t>
            </a:r>
            <a:r>
              <a:rPr lang="en-US" sz="2400" u="sng">
                <a:latin typeface="Arial" charset="0"/>
              </a:rPr>
              <a:t>Bố cục</a:t>
            </a:r>
            <a:r>
              <a:rPr lang="en-US" sz="2400">
                <a:latin typeface="Arial" charset="0"/>
              </a:rPr>
              <a:t> :</a:t>
            </a:r>
          </a:p>
        </p:txBody>
      </p:sp>
      <p:sp>
        <p:nvSpPr>
          <p:cNvPr id="7175" name="Text Box 23"/>
          <p:cNvSpPr txBox="1">
            <a:spLocks noChangeArrowheads="1"/>
          </p:cNvSpPr>
          <p:nvPr/>
        </p:nvSpPr>
        <p:spPr bwMode="auto">
          <a:xfrm>
            <a:off x="2286000" y="4953000"/>
            <a:ext cx="1127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2 phần</a:t>
            </a:r>
          </a:p>
        </p:txBody>
      </p:sp>
      <p:sp>
        <p:nvSpPr>
          <p:cNvPr id="7176" name="Text Box 25"/>
          <p:cNvSpPr txBox="1">
            <a:spLocks noChangeArrowheads="1"/>
          </p:cNvSpPr>
          <p:nvPr/>
        </p:nvSpPr>
        <p:spPr bwMode="auto">
          <a:xfrm>
            <a:off x="685800" y="54102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Arial" charset="0"/>
              </a:rPr>
              <a:t>4. </a:t>
            </a:r>
            <a:r>
              <a:rPr lang="en-US" sz="2400" u="sng">
                <a:solidFill>
                  <a:schemeClr val="tx1"/>
                </a:solidFill>
                <a:latin typeface="Arial" charset="0"/>
              </a:rPr>
              <a:t>Phân tích</a:t>
            </a:r>
            <a:r>
              <a:rPr lang="en-US" sz="2400">
                <a:solidFill>
                  <a:schemeClr val="tx1"/>
                </a:solidFill>
                <a:latin typeface="Arial" charset="0"/>
              </a:rPr>
              <a:t>:</a:t>
            </a:r>
            <a:endParaRPr lang="en-US" sz="2400">
              <a:latin typeface="Arial" charset="0"/>
            </a:endParaRPr>
          </a:p>
        </p:txBody>
      </p:sp>
      <p:sp>
        <p:nvSpPr>
          <p:cNvPr id="7177" name="Text Box 26"/>
          <p:cNvSpPr txBox="1">
            <a:spLocks noChangeArrowheads="1"/>
          </p:cNvSpPr>
          <p:nvPr/>
        </p:nvSpPr>
        <p:spPr bwMode="auto">
          <a:xfrm>
            <a:off x="609600" y="3733800"/>
            <a:ext cx="388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sz="2400">
                <a:solidFill>
                  <a:schemeClr val="tx1"/>
                </a:solidFill>
                <a:latin typeface="Arial" charset="0"/>
              </a:rPr>
              <a:t> - Nhan đề : lạ , độc đáo, giàu chất thơ</a:t>
            </a:r>
            <a:endParaRPr lang="en-US" sz="2400">
              <a:latin typeface="Arial" charset="0"/>
            </a:endParaRPr>
          </a:p>
        </p:txBody>
      </p:sp>
      <p:sp>
        <p:nvSpPr>
          <p:cNvPr id="7178" name="Text Box 44"/>
          <p:cNvSpPr txBox="1">
            <a:spLocks noChangeArrowheads="1"/>
          </p:cNvSpPr>
          <p:nvPr/>
        </p:nvSpPr>
        <p:spPr bwMode="auto">
          <a:xfrm>
            <a:off x="990600" y="5791200"/>
            <a:ext cx="335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Arial" charset="0"/>
              </a:rPr>
              <a:t>a.</a:t>
            </a:r>
            <a:r>
              <a:rPr lang="en-US" sz="2400" u="sng">
                <a:solidFill>
                  <a:schemeClr val="tx1"/>
                </a:solidFill>
                <a:latin typeface="Arial" charset="0"/>
              </a:rPr>
              <a:t> Hình ảnh những chiếc xe không kính</a:t>
            </a:r>
          </a:p>
        </p:txBody>
      </p:sp>
      <p:sp>
        <p:nvSpPr>
          <p:cNvPr id="7179" name="Text Box 50"/>
          <p:cNvSpPr txBox="1">
            <a:spLocks noChangeArrowheads="1"/>
          </p:cNvSpPr>
          <p:nvPr/>
        </p:nvSpPr>
        <p:spPr bwMode="auto">
          <a:xfrm>
            <a:off x="6400800" y="40386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180" name="Text Box 57"/>
          <p:cNvSpPr txBox="1">
            <a:spLocks noChangeArrowheads="1"/>
          </p:cNvSpPr>
          <p:nvPr/>
        </p:nvSpPr>
        <p:spPr bwMode="auto">
          <a:xfrm>
            <a:off x="4876800" y="243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  <a:latin typeface="Arial" charset="0"/>
              </a:rPr>
              <a:t> </a:t>
            </a:r>
            <a:endParaRPr lang="en-US" sz="2400">
              <a:latin typeface="Arial" charset="0"/>
            </a:endParaRPr>
          </a:p>
        </p:txBody>
      </p:sp>
      <p:pic>
        <p:nvPicPr>
          <p:cNvPr id="7181" name="Picture 70"/>
          <p:cNvPicPr>
            <a:picLocks noChangeAspect="1" noChangeArrowheads="1"/>
          </p:cNvPicPr>
          <p:nvPr/>
        </p:nvPicPr>
        <p:blipFill>
          <a:blip r:embed="rId2"/>
          <a:srcRect l="13000" t="11333" r="14000" b="15334"/>
          <a:stretch>
            <a:fillRect/>
          </a:stretch>
        </p:blipFill>
        <p:spPr bwMode="auto">
          <a:xfrm>
            <a:off x="171450" y="171450"/>
            <a:ext cx="4267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Text Box 74"/>
          <p:cNvSpPr txBox="1">
            <a:spLocks noChangeArrowheads="1"/>
          </p:cNvSpPr>
          <p:nvPr/>
        </p:nvSpPr>
        <p:spPr bwMode="auto">
          <a:xfrm>
            <a:off x="5927725" y="3894138"/>
            <a:ext cx="23780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</p:txBody>
      </p:sp>
      <p:sp>
        <p:nvSpPr>
          <p:cNvPr id="142413" name="Text Box 77"/>
          <p:cNvSpPr txBox="1">
            <a:spLocks noChangeArrowheads="1"/>
          </p:cNvSpPr>
          <p:nvPr/>
        </p:nvSpPr>
        <p:spPr bwMode="auto">
          <a:xfrm>
            <a:off x="4800600" y="1752600"/>
            <a:ext cx="39624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 </a:t>
            </a:r>
            <a:r>
              <a:rPr lang="en-US" sz="3200">
                <a:solidFill>
                  <a:srgbClr val="FF0000"/>
                </a:solidFill>
                <a:latin typeface="Arial" charset="0"/>
              </a:rPr>
              <a:t>Câu hỏi: Những hình ảnh nào trong bài thơ nói lên tinh thần dũng cảm và lòng  hăng hái của các chiến sĩ lái xe?</a:t>
            </a:r>
          </a:p>
        </p:txBody>
      </p:sp>
      <p:grpSp>
        <p:nvGrpSpPr>
          <p:cNvPr id="7184" name="Group 7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185" name="Group 79"/>
            <p:cNvGrpSpPr>
              <a:grpSpLocks/>
            </p:cNvGrpSpPr>
            <p:nvPr/>
          </p:nvGrpSpPr>
          <p:grpSpPr bwMode="auto">
            <a:xfrm>
              <a:off x="0" y="0"/>
              <a:ext cx="4854" cy="3265"/>
              <a:chOff x="158" y="164"/>
              <a:chExt cx="4854" cy="3265"/>
            </a:xfrm>
          </p:grpSpPr>
          <p:sp>
            <p:nvSpPr>
              <p:cNvPr id="7193" name="Line 80"/>
              <p:cNvSpPr>
                <a:spLocks noChangeShapeType="1"/>
              </p:cNvSpPr>
              <p:nvPr/>
            </p:nvSpPr>
            <p:spPr bwMode="auto">
              <a:xfrm flipH="1" flipV="1">
                <a:off x="249" y="254"/>
                <a:ext cx="4627" cy="0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4" name="Line 81"/>
              <p:cNvSpPr>
                <a:spLocks noChangeShapeType="1"/>
              </p:cNvSpPr>
              <p:nvPr/>
            </p:nvSpPr>
            <p:spPr bwMode="auto">
              <a:xfrm flipH="1" flipV="1">
                <a:off x="158" y="164"/>
                <a:ext cx="4854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5" name="Line 82"/>
              <p:cNvSpPr>
                <a:spLocks noChangeShapeType="1"/>
              </p:cNvSpPr>
              <p:nvPr/>
            </p:nvSpPr>
            <p:spPr bwMode="auto">
              <a:xfrm flipH="1">
                <a:off x="158" y="164"/>
                <a:ext cx="0" cy="3265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6" name="Line 83"/>
              <p:cNvSpPr>
                <a:spLocks noChangeShapeType="1"/>
              </p:cNvSpPr>
              <p:nvPr/>
            </p:nvSpPr>
            <p:spPr bwMode="auto">
              <a:xfrm flipH="1">
                <a:off x="249" y="254"/>
                <a:ext cx="0" cy="3085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6" name="Group 84"/>
            <p:cNvGrpSpPr>
              <a:grpSpLocks/>
            </p:cNvGrpSpPr>
            <p:nvPr/>
          </p:nvGrpSpPr>
          <p:grpSpPr bwMode="auto">
            <a:xfrm>
              <a:off x="906" y="1055"/>
              <a:ext cx="4854" cy="3265"/>
              <a:chOff x="748" y="845"/>
              <a:chExt cx="4854" cy="3265"/>
            </a:xfrm>
          </p:grpSpPr>
          <p:sp>
            <p:nvSpPr>
              <p:cNvPr id="7189" name="Line 85"/>
              <p:cNvSpPr>
                <a:spLocks noChangeShapeType="1"/>
              </p:cNvSpPr>
              <p:nvPr/>
            </p:nvSpPr>
            <p:spPr bwMode="auto">
              <a:xfrm>
                <a:off x="884" y="4020"/>
                <a:ext cx="4627" cy="0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0" name="Line 86"/>
              <p:cNvSpPr>
                <a:spLocks noChangeShapeType="1"/>
              </p:cNvSpPr>
              <p:nvPr/>
            </p:nvSpPr>
            <p:spPr bwMode="auto">
              <a:xfrm>
                <a:off x="748" y="4110"/>
                <a:ext cx="4854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1" name="Line 87"/>
              <p:cNvSpPr>
                <a:spLocks noChangeShapeType="1"/>
              </p:cNvSpPr>
              <p:nvPr/>
            </p:nvSpPr>
            <p:spPr bwMode="auto">
              <a:xfrm flipV="1">
                <a:off x="5602" y="845"/>
                <a:ext cx="0" cy="3265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2" name="Line 88"/>
              <p:cNvSpPr>
                <a:spLocks noChangeShapeType="1"/>
              </p:cNvSpPr>
              <p:nvPr/>
            </p:nvSpPr>
            <p:spPr bwMode="auto">
              <a:xfrm flipV="1">
                <a:off x="5511" y="935"/>
                <a:ext cx="0" cy="3085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187" name="Picture 89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8" name="Picture 90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4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38200" y="0"/>
            <a:ext cx="7620000" cy="716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latin typeface="Arial" charset="0"/>
                <a:cs typeface="Arial" charset="0"/>
              </a:rPr>
              <a:t>   Trả lời: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latin typeface="Arial" charset="0"/>
                <a:cs typeface="Arial" charset="0"/>
              </a:rPr>
              <a:t>   Bom giật, bom rung, kính vỡ đi rồi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latin typeface="Arial" charset="0"/>
                <a:cs typeface="Arial" charset="0"/>
              </a:rPr>
              <a:t>   Ung dung buồng lái ta ngồi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latin typeface="Arial" charset="0"/>
                <a:cs typeface="Arial" charset="0"/>
              </a:rPr>
              <a:t>   Nhìn đất, nhìn trời, nhìn thẳng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latin typeface="Arial" charset="0"/>
                <a:cs typeface="Arial" charset="0"/>
              </a:rPr>
              <a:t>   Không có kính ừ thì ướt áo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latin typeface="Arial" charset="0"/>
                <a:cs typeface="Arial" charset="0"/>
              </a:rPr>
              <a:t>   Mưa tuôn, mưa xối như ngoài trời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latin typeface="Arial" charset="0"/>
                <a:cs typeface="Arial" charset="0"/>
              </a:rPr>
              <a:t>   Chưa cần thay, lái trăm cây số nữa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latin typeface="Arial" charset="0"/>
                <a:cs typeface="Arial" charset="0"/>
              </a:rPr>
              <a:t>   Mưa ngừng, gió lùa mau khô thôi</a:t>
            </a:r>
          </a:p>
          <a:p>
            <a:pPr>
              <a:spcBef>
                <a:spcPct val="50000"/>
              </a:spcBef>
            </a:pPr>
            <a:endParaRPr lang="en-US" sz="32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196" name="Group 4"/>
            <p:cNvGrpSpPr>
              <a:grpSpLocks/>
            </p:cNvGrpSpPr>
            <p:nvPr/>
          </p:nvGrpSpPr>
          <p:grpSpPr bwMode="auto">
            <a:xfrm>
              <a:off x="0" y="0"/>
              <a:ext cx="4854" cy="3265"/>
              <a:chOff x="158" y="164"/>
              <a:chExt cx="4854" cy="3265"/>
            </a:xfrm>
          </p:grpSpPr>
          <p:sp>
            <p:nvSpPr>
              <p:cNvPr id="8204" name="Line 5"/>
              <p:cNvSpPr>
                <a:spLocks noChangeShapeType="1"/>
              </p:cNvSpPr>
              <p:nvPr/>
            </p:nvSpPr>
            <p:spPr bwMode="auto">
              <a:xfrm flipH="1" flipV="1">
                <a:off x="249" y="254"/>
                <a:ext cx="4627" cy="0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Line 6"/>
              <p:cNvSpPr>
                <a:spLocks noChangeShapeType="1"/>
              </p:cNvSpPr>
              <p:nvPr/>
            </p:nvSpPr>
            <p:spPr bwMode="auto">
              <a:xfrm flipH="1" flipV="1">
                <a:off x="158" y="164"/>
                <a:ext cx="4854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Line 7"/>
              <p:cNvSpPr>
                <a:spLocks noChangeShapeType="1"/>
              </p:cNvSpPr>
              <p:nvPr/>
            </p:nvSpPr>
            <p:spPr bwMode="auto">
              <a:xfrm flipH="1">
                <a:off x="158" y="164"/>
                <a:ext cx="0" cy="3265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Line 8"/>
              <p:cNvSpPr>
                <a:spLocks noChangeShapeType="1"/>
              </p:cNvSpPr>
              <p:nvPr/>
            </p:nvSpPr>
            <p:spPr bwMode="auto">
              <a:xfrm flipH="1">
                <a:off x="249" y="254"/>
                <a:ext cx="0" cy="3085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97" name="Group 9"/>
            <p:cNvGrpSpPr>
              <a:grpSpLocks/>
            </p:cNvGrpSpPr>
            <p:nvPr/>
          </p:nvGrpSpPr>
          <p:grpSpPr bwMode="auto">
            <a:xfrm>
              <a:off x="906" y="1055"/>
              <a:ext cx="4854" cy="3265"/>
              <a:chOff x="748" y="845"/>
              <a:chExt cx="4854" cy="3265"/>
            </a:xfrm>
          </p:grpSpPr>
          <p:sp>
            <p:nvSpPr>
              <p:cNvPr id="8200" name="Line 10"/>
              <p:cNvSpPr>
                <a:spLocks noChangeShapeType="1"/>
              </p:cNvSpPr>
              <p:nvPr/>
            </p:nvSpPr>
            <p:spPr bwMode="auto">
              <a:xfrm>
                <a:off x="884" y="4020"/>
                <a:ext cx="4627" cy="0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" name="Line 11"/>
              <p:cNvSpPr>
                <a:spLocks noChangeShapeType="1"/>
              </p:cNvSpPr>
              <p:nvPr/>
            </p:nvSpPr>
            <p:spPr bwMode="auto">
              <a:xfrm>
                <a:off x="748" y="4110"/>
                <a:ext cx="4854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" name="Line 12"/>
              <p:cNvSpPr>
                <a:spLocks noChangeShapeType="1"/>
              </p:cNvSpPr>
              <p:nvPr/>
            </p:nvSpPr>
            <p:spPr bwMode="auto">
              <a:xfrm flipV="1">
                <a:off x="5602" y="845"/>
                <a:ext cx="0" cy="3265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" name="Line 13"/>
              <p:cNvSpPr>
                <a:spLocks noChangeShapeType="1"/>
              </p:cNvSpPr>
              <p:nvPr/>
            </p:nvSpPr>
            <p:spPr bwMode="auto">
              <a:xfrm flipV="1">
                <a:off x="5511" y="935"/>
                <a:ext cx="0" cy="3085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8198" name="Picture 14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15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7"/>
          <p:cNvSpPr txBox="1">
            <a:spLocks noChangeArrowheads="1"/>
          </p:cNvSpPr>
          <p:nvPr/>
        </p:nvSpPr>
        <p:spPr bwMode="auto">
          <a:xfrm>
            <a:off x="3429000" y="23622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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4038600" cy="6172200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endParaRPr lang="en-US" sz="2400" u="sng" smtClean="0"/>
          </a:p>
        </p:txBody>
      </p:sp>
      <p:sp>
        <p:nvSpPr>
          <p:cNvPr id="128021" name="Rectangle 21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724400" y="609600"/>
            <a:ext cx="4114800" cy="25146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u="sng" smtClean="0"/>
              <a:t>Câu hỏi:</a:t>
            </a:r>
          </a:p>
          <a:p>
            <a:pPr eaLnBrk="1" hangingPunct="1">
              <a:buFontTx/>
              <a:buNone/>
            </a:pPr>
            <a:r>
              <a:rPr lang="en-US" smtClean="0"/>
              <a:t>    Tình đồng chí đồng đội của các chiến sĩ được thể hiện qua những câu thơ nào?</a:t>
            </a:r>
            <a:endParaRPr lang="vi-VN" smtClean="0"/>
          </a:p>
        </p:txBody>
      </p:sp>
      <p:pic>
        <p:nvPicPr>
          <p:cNvPr id="9221" name="Picture 33" descr="anh13"/>
          <p:cNvPicPr>
            <a:picLocks noChangeAspect="1" noChangeArrowheads="1"/>
          </p:cNvPicPr>
          <p:nvPr/>
        </p:nvPicPr>
        <p:blipFill>
          <a:blip r:embed="rId2"/>
          <a:srcRect b="7143"/>
          <a:stretch>
            <a:fillRect/>
          </a:stretch>
        </p:blipFill>
        <p:spPr bwMode="auto">
          <a:xfrm>
            <a:off x="209550" y="209550"/>
            <a:ext cx="436245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34"/>
          <p:cNvSpPr txBox="1">
            <a:spLocks noChangeArrowheads="1"/>
          </p:cNvSpPr>
          <p:nvPr/>
        </p:nvSpPr>
        <p:spPr bwMode="auto">
          <a:xfrm>
            <a:off x="4572000" y="5486400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28039" name="Text Box 39"/>
          <p:cNvSpPr txBox="1">
            <a:spLocks noChangeArrowheads="1"/>
          </p:cNvSpPr>
          <p:nvPr/>
        </p:nvSpPr>
        <p:spPr bwMode="auto">
          <a:xfrm>
            <a:off x="4724400" y="3352800"/>
            <a:ext cx="419100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rgbClr val="FF0066"/>
                </a:solidFill>
                <a:latin typeface="Arial" charset="0"/>
              </a:rPr>
              <a:t>Trả lời: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Arial" charset="0"/>
              </a:rPr>
              <a:t>Gặp bè bạn suốt dọc đường đi tới 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Arial" charset="0"/>
              </a:rPr>
              <a:t>Bắt tay nhau qua cửa kính vỡ rồi .</a:t>
            </a:r>
            <a:endParaRPr lang="en-US">
              <a:latin typeface="Arial" charset="0"/>
            </a:endParaRPr>
          </a:p>
        </p:txBody>
      </p:sp>
      <p:grpSp>
        <p:nvGrpSpPr>
          <p:cNvPr id="9224" name="Group 40"/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5760" cy="4320"/>
          </a:xfrm>
        </p:grpSpPr>
        <p:grpSp>
          <p:nvGrpSpPr>
            <p:cNvPr id="9225" name="Group 41"/>
            <p:cNvGrpSpPr>
              <a:grpSpLocks/>
            </p:cNvGrpSpPr>
            <p:nvPr/>
          </p:nvGrpSpPr>
          <p:grpSpPr bwMode="auto">
            <a:xfrm>
              <a:off x="0" y="0"/>
              <a:ext cx="4854" cy="3265"/>
              <a:chOff x="158" y="164"/>
              <a:chExt cx="4854" cy="3265"/>
            </a:xfrm>
          </p:grpSpPr>
          <p:sp>
            <p:nvSpPr>
              <p:cNvPr id="9233" name="Line 42"/>
              <p:cNvSpPr>
                <a:spLocks noChangeShapeType="1"/>
              </p:cNvSpPr>
              <p:nvPr/>
            </p:nvSpPr>
            <p:spPr bwMode="auto">
              <a:xfrm flipH="1" flipV="1">
                <a:off x="249" y="254"/>
                <a:ext cx="4627" cy="0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4" name="Line 43"/>
              <p:cNvSpPr>
                <a:spLocks noChangeShapeType="1"/>
              </p:cNvSpPr>
              <p:nvPr/>
            </p:nvSpPr>
            <p:spPr bwMode="auto">
              <a:xfrm flipH="1" flipV="1">
                <a:off x="158" y="164"/>
                <a:ext cx="4854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5" name="Line 44"/>
              <p:cNvSpPr>
                <a:spLocks noChangeShapeType="1"/>
              </p:cNvSpPr>
              <p:nvPr/>
            </p:nvSpPr>
            <p:spPr bwMode="auto">
              <a:xfrm flipH="1">
                <a:off x="158" y="164"/>
                <a:ext cx="0" cy="3265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6" name="Line 45"/>
              <p:cNvSpPr>
                <a:spLocks noChangeShapeType="1"/>
              </p:cNvSpPr>
              <p:nvPr/>
            </p:nvSpPr>
            <p:spPr bwMode="auto">
              <a:xfrm flipH="1">
                <a:off x="249" y="254"/>
                <a:ext cx="0" cy="3085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26" name="Group 46"/>
            <p:cNvGrpSpPr>
              <a:grpSpLocks/>
            </p:cNvGrpSpPr>
            <p:nvPr/>
          </p:nvGrpSpPr>
          <p:grpSpPr bwMode="auto">
            <a:xfrm>
              <a:off x="906" y="1055"/>
              <a:ext cx="4854" cy="3265"/>
              <a:chOff x="748" y="845"/>
              <a:chExt cx="4854" cy="3265"/>
            </a:xfrm>
          </p:grpSpPr>
          <p:sp>
            <p:nvSpPr>
              <p:cNvPr id="9229" name="Line 47"/>
              <p:cNvSpPr>
                <a:spLocks noChangeShapeType="1"/>
              </p:cNvSpPr>
              <p:nvPr/>
            </p:nvSpPr>
            <p:spPr bwMode="auto">
              <a:xfrm>
                <a:off x="884" y="4020"/>
                <a:ext cx="4627" cy="0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" name="Line 48"/>
              <p:cNvSpPr>
                <a:spLocks noChangeShapeType="1"/>
              </p:cNvSpPr>
              <p:nvPr/>
            </p:nvSpPr>
            <p:spPr bwMode="auto">
              <a:xfrm>
                <a:off x="748" y="4110"/>
                <a:ext cx="4854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" name="Line 49"/>
              <p:cNvSpPr>
                <a:spLocks noChangeShapeType="1"/>
              </p:cNvSpPr>
              <p:nvPr/>
            </p:nvSpPr>
            <p:spPr bwMode="auto">
              <a:xfrm flipV="1">
                <a:off x="5602" y="845"/>
                <a:ext cx="0" cy="3265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2" name="Line 50"/>
              <p:cNvSpPr>
                <a:spLocks noChangeShapeType="1"/>
              </p:cNvSpPr>
              <p:nvPr/>
            </p:nvSpPr>
            <p:spPr bwMode="auto">
              <a:xfrm flipV="1">
                <a:off x="5511" y="935"/>
                <a:ext cx="0" cy="3085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9227" name="Picture 51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52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8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8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8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uongTruongSon-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86868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381000" y="361950"/>
            <a:ext cx="7924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rgbClr val="FF0000"/>
                </a:solidFill>
                <a:latin typeface="Arial" charset="0"/>
              </a:rPr>
              <a:t>Câu hỏi: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 Hình ảnh những chiếc xe không có kính vẫn băng băng ra mặt trận giữa bom đạn của kẻ thù gợi cho em những cảm nghĩ gì?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457200" y="2152650"/>
            <a:ext cx="8305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rgbClr val="FFFF66"/>
                </a:solidFill>
                <a:latin typeface="Arial" charset="0"/>
              </a:rPr>
              <a:t>Trả lời: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66"/>
                </a:solidFill>
                <a:latin typeface="Arial" charset="0"/>
              </a:rPr>
              <a:t>- Các chú bộ đội dũng cảm bất chấp mọi khó khăn, gian khổ.</a:t>
            </a:r>
          </a:p>
          <a:p>
            <a:r>
              <a:rPr lang="en-US" sz="2800">
                <a:solidFill>
                  <a:srgbClr val="FFFF66"/>
                </a:solidFill>
                <a:latin typeface="Arial" charset="0"/>
              </a:rPr>
              <a:t>- Các chú rất lạc quan yêu đời. Tin tưởng ở chiến thắng.</a:t>
            </a:r>
          </a:p>
          <a:p>
            <a:r>
              <a:rPr lang="en-US" sz="2800">
                <a:solidFill>
                  <a:srgbClr val="FFFF66"/>
                </a:solidFill>
                <a:latin typeface="Arial" charset="0"/>
              </a:rPr>
              <a:t>- Đề cao vai trò của người lái xe trong cuộc kháng chiến chống Mỹ cứu nước</a:t>
            </a:r>
          </a:p>
        </p:txBody>
      </p:sp>
      <p:grpSp>
        <p:nvGrpSpPr>
          <p:cNvPr id="10245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246" name="Group 8"/>
            <p:cNvGrpSpPr>
              <a:grpSpLocks/>
            </p:cNvGrpSpPr>
            <p:nvPr/>
          </p:nvGrpSpPr>
          <p:grpSpPr bwMode="auto">
            <a:xfrm>
              <a:off x="0" y="0"/>
              <a:ext cx="4854" cy="3265"/>
              <a:chOff x="158" y="164"/>
              <a:chExt cx="4854" cy="3265"/>
            </a:xfrm>
          </p:grpSpPr>
          <p:sp>
            <p:nvSpPr>
              <p:cNvPr id="10254" name="Line 9"/>
              <p:cNvSpPr>
                <a:spLocks noChangeShapeType="1"/>
              </p:cNvSpPr>
              <p:nvPr/>
            </p:nvSpPr>
            <p:spPr bwMode="auto">
              <a:xfrm flipH="1" flipV="1">
                <a:off x="249" y="254"/>
                <a:ext cx="4627" cy="0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" name="Line 10"/>
              <p:cNvSpPr>
                <a:spLocks noChangeShapeType="1"/>
              </p:cNvSpPr>
              <p:nvPr/>
            </p:nvSpPr>
            <p:spPr bwMode="auto">
              <a:xfrm flipH="1" flipV="1">
                <a:off x="158" y="164"/>
                <a:ext cx="4854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" name="Line 11"/>
              <p:cNvSpPr>
                <a:spLocks noChangeShapeType="1"/>
              </p:cNvSpPr>
              <p:nvPr/>
            </p:nvSpPr>
            <p:spPr bwMode="auto">
              <a:xfrm flipH="1">
                <a:off x="158" y="164"/>
                <a:ext cx="0" cy="3265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Line 12"/>
              <p:cNvSpPr>
                <a:spLocks noChangeShapeType="1"/>
              </p:cNvSpPr>
              <p:nvPr/>
            </p:nvSpPr>
            <p:spPr bwMode="auto">
              <a:xfrm flipH="1">
                <a:off x="249" y="254"/>
                <a:ext cx="0" cy="3085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47" name="Group 13"/>
            <p:cNvGrpSpPr>
              <a:grpSpLocks/>
            </p:cNvGrpSpPr>
            <p:nvPr/>
          </p:nvGrpSpPr>
          <p:grpSpPr bwMode="auto">
            <a:xfrm>
              <a:off x="906" y="1055"/>
              <a:ext cx="4854" cy="3265"/>
              <a:chOff x="748" y="845"/>
              <a:chExt cx="4854" cy="3265"/>
            </a:xfrm>
          </p:grpSpPr>
          <p:sp>
            <p:nvSpPr>
              <p:cNvPr id="10250" name="Line 14"/>
              <p:cNvSpPr>
                <a:spLocks noChangeShapeType="1"/>
              </p:cNvSpPr>
              <p:nvPr/>
            </p:nvSpPr>
            <p:spPr bwMode="auto">
              <a:xfrm>
                <a:off x="884" y="4020"/>
                <a:ext cx="4627" cy="0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" name="Line 15"/>
              <p:cNvSpPr>
                <a:spLocks noChangeShapeType="1"/>
              </p:cNvSpPr>
              <p:nvPr/>
            </p:nvSpPr>
            <p:spPr bwMode="auto">
              <a:xfrm>
                <a:off x="748" y="4110"/>
                <a:ext cx="4854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" name="Line 16"/>
              <p:cNvSpPr>
                <a:spLocks noChangeShapeType="1"/>
              </p:cNvSpPr>
              <p:nvPr/>
            </p:nvSpPr>
            <p:spPr bwMode="auto">
              <a:xfrm flipV="1">
                <a:off x="5602" y="845"/>
                <a:ext cx="0" cy="3265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" name="Line 17"/>
              <p:cNvSpPr>
                <a:spLocks noChangeShapeType="1"/>
              </p:cNvSpPr>
              <p:nvPr/>
            </p:nvSpPr>
            <p:spPr bwMode="auto">
              <a:xfrm flipV="1">
                <a:off x="5511" y="935"/>
                <a:ext cx="0" cy="3085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0248" name="Picture 18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19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/>
      <p:bldP spid="16077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2162</TotalTime>
  <Words>480</Words>
  <Application>Microsoft Office PowerPoint</Application>
  <PresentationFormat>On-screen Show (4:3)</PresentationFormat>
  <Paragraphs>89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VNI-Times</vt:lpstr>
      <vt:lpstr>Arial</vt:lpstr>
      <vt:lpstr>Calibri</vt:lpstr>
      <vt:lpstr>Wingdings</vt:lpstr>
      <vt:lpstr>Default Design</vt:lpstr>
      <vt:lpstr>KIỂM TRA BÀI CŨ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Tập đọc  Bài thơ về tiểu đội xe không kính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112</cp:revision>
  <dcterms:created xsi:type="dcterms:W3CDTF">2009-10-09T07:15:14Z</dcterms:created>
  <dcterms:modified xsi:type="dcterms:W3CDTF">2016-06-30T01:54:42Z</dcterms:modified>
</cp:coreProperties>
</file>